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23B5302-A20B-4B2B-9EF1-1B72708526FA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58FC9E7-765B-4F15-99A2-BBEB18FCA73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3B98D80-F18D-4984-AA29-C63B9B228A0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C6980FD-4E07-4351-AD19-C52FEB382CB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D74C8C1-07D1-4E94-8272-0ACEAE8717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4D876C8-E669-43BE-860A-073062BEB7A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907C156-F598-4A1B-A882-98C71C84BE79}" type="slidenum">
              <a: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1A683E9-18A1-4AFB-8EB0-6743B50B0465}" type="slidenum">
              <a: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BC70B8A-C6AE-4C56-98BE-0B1ACA94505E}" type="slidenum">
              <a: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3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4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99DCA76-4A77-4AAC-B6F7-FD167DEB6A89}" type="slidenum">
              <a: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C4C60AD-950B-4C70-8FF3-89342D074A39}" type="slidenum">
              <a: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5CD09ED-CE86-418D-96DC-43392BB0639E}" type="slidenum">
              <a:rPr lang="ru-RU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60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Алгебра логики</a:t>
            </a:r>
            <a:endParaRPr lang="en-GB" sz="6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№1 История логики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740" y="-1895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понятия алгебры логики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Прямоугольник 90"/>
          <p:cNvSpPr/>
          <p:nvPr/>
        </p:nvSpPr>
        <p:spPr>
          <a:xfrm>
            <a:off x="90720" y="1996920"/>
            <a:ext cx="4768920" cy="267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Базовыми элементами, которыми оперирует алгебра логики, являются высказывания, принимающие значение истина (1) или ложь (0).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Прямоугольник 91"/>
          <p:cNvSpPr/>
          <p:nvPr/>
        </p:nvSpPr>
        <p:spPr>
          <a:xfrm>
            <a:off x="4789728" y="1798020"/>
            <a:ext cx="2909520" cy="32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Определены три операции: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Отрицание (не)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Умножение (и) (конъюнкция)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bg-BG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Сложение (или) (дизъюнкция)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9" name="Рисунок 98"/>
          <p:cNvPicPr/>
          <p:nvPr/>
        </p:nvPicPr>
        <p:blipFill>
          <a:blip r:embed="rId2"/>
          <a:stretch/>
        </p:blipFill>
        <p:spPr>
          <a:xfrm>
            <a:off x="8820000" y="1440000"/>
            <a:ext cx="2661480" cy="475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13D867-15BD-2616-422A-1516AB224BBB}"/>
                  </a:ext>
                </a:extLst>
              </p:cNvPr>
              <p:cNvSpPr txBox="1"/>
              <p:nvPr/>
            </p:nvSpPr>
            <p:spPr>
              <a:xfrm>
                <a:off x="7765200" y="2586796"/>
                <a:ext cx="3402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¬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13D867-15BD-2616-422A-1516AB224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200" y="2586796"/>
                <a:ext cx="340200" cy="677108"/>
              </a:xfrm>
              <a:prstGeom prst="rect">
                <a:avLst/>
              </a:prstGeom>
              <a:blipFill>
                <a:blip r:embed="rId3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204573-3D7D-B459-8C9E-7EF7D3E9FDF9}"/>
                  </a:ext>
                </a:extLst>
              </p:cNvPr>
              <p:cNvSpPr txBox="1"/>
              <p:nvPr/>
            </p:nvSpPr>
            <p:spPr>
              <a:xfrm>
                <a:off x="7467444" y="3426959"/>
                <a:ext cx="94640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204573-3D7D-B459-8C9E-7EF7D3E9F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444" y="3426959"/>
                <a:ext cx="946404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7725F7-78AB-BAA9-6250-AF359022DFBD}"/>
                  </a:ext>
                </a:extLst>
              </p:cNvPr>
              <p:cNvSpPr txBox="1"/>
              <p:nvPr/>
            </p:nvSpPr>
            <p:spPr>
              <a:xfrm>
                <a:off x="7690040" y="4267122"/>
                <a:ext cx="49051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7725F7-78AB-BAA9-6250-AF359022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040" y="4267122"/>
                <a:ext cx="490519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740" y="-19242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40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/>
              <p:cNvSpPr/>
              <p:nvPr/>
            </p:nvSpPr>
            <p:spPr>
              <a:xfrm>
                <a:off x="652608" y="1602720"/>
                <a:ext cx="4499640" cy="224820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Трава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синяя</a:t>
                </a:r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=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Деревья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растут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вниз</a:t>
                </a:r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acc>
                        <m:accPr>
                          <m:chr m:val="̅"/>
                          <m:ctrlPr>
                            <a:rPr lang="en-GB" sz="2800" b="0" i="1" strike="noStrike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0" i="1" strike="noStrike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Прямоугольник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08" y="1602720"/>
                <a:ext cx="4499640" cy="2248200"/>
              </a:xfrm>
              <a:prstGeom prst="rect">
                <a:avLst/>
              </a:prstGeom>
              <a:blipFill>
                <a:blip r:embed="rId2"/>
                <a:stretch>
                  <a:fillRect l="-2842" t="-2973"/>
                </a:stretch>
              </a:blipFill>
              <a:ln w="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Прямоугольник 102"/>
              <p:cNvSpPr/>
              <p:nvPr/>
            </p:nvSpPr>
            <p:spPr>
              <a:xfrm>
                <a:off x="6687900" y="1602720"/>
                <a:ext cx="4377600" cy="224820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Сережа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Ламзин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любит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рыбные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котлеты</a:t>
                </a:r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=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Сегодня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обед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рыбные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котлеты</a:t>
                </a:r>
                <a:endParaRPr lang="en-US" sz="2800" b="0" i="1" strike="noStrike" spc="-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Прямоугольник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00" y="1602720"/>
                <a:ext cx="4377600" cy="2248200"/>
              </a:xfrm>
              <a:prstGeom prst="rect">
                <a:avLst/>
              </a:prstGeom>
              <a:blipFill>
                <a:blip r:embed="rId3"/>
                <a:stretch>
                  <a:fillRect l="-2921" t="-2973"/>
                </a:stretch>
              </a:blipFill>
              <a:ln w="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Прямоугольник 103"/>
              <p:cNvSpPr/>
              <p:nvPr/>
            </p:nvSpPr>
            <p:spPr>
              <a:xfrm>
                <a:off x="652608" y="4131180"/>
                <a:ext cx="4499640" cy="224820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Команда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ро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спит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ночью</a:t>
                </a:r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=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Ваня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Адо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вожатый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команды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йота</a:t>
                </a:r>
                <a:endParaRPr lang="en-US" sz="2800" b="0" i="1" strike="noStrike" spc="-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Прямоугольник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08" y="4131180"/>
                <a:ext cx="4499640" cy="2248200"/>
              </a:xfrm>
              <a:prstGeom prst="rect">
                <a:avLst/>
              </a:prstGeom>
              <a:blipFill>
                <a:blip r:embed="rId4"/>
                <a:stretch>
                  <a:fillRect l="-2842" t="-2981"/>
                </a:stretch>
              </a:blipFill>
              <a:ln w="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Прямоугольник 104"/>
              <p:cNvSpPr/>
              <p:nvPr/>
            </p:nvSpPr>
            <p:spPr>
              <a:xfrm>
                <a:off x="6687900" y="4131180"/>
                <a:ext cx="4319640" cy="224748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биохиме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комары</a:t>
                </a:r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= Я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получил</a:t>
                </a:r>
                <a:r>
                  <a:rPr lang="en-GB" sz="2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b="0" strike="noStrike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наряд</a:t>
                </a:r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GB" sz="2800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2800" b="0" i="1" strike="noStrike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0" i="1" strike="noStrike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800" b="0" i="1" strike="noStrike" spc="-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GB" sz="2800" b="0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Прямоугольник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900" y="4131180"/>
                <a:ext cx="4319640" cy="2247480"/>
              </a:xfrm>
              <a:prstGeom prst="rect">
                <a:avLst/>
              </a:prstGeom>
              <a:blipFill>
                <a:blip r:embed="rId5"/>
                <a:stretch>
                  <a:fillRect l="-2958" t="-2981"/>
                </a:stretch>
              </a:blipFill>
              <a:ln w="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740" y="-292392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логика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Прямоугольник 107"/>
          <p:cNvSpPr/>
          <p:nvPr/>
        </p:nvSpPr>
        <p:spPr>
          <a:xfrm>
            <a:off x="540540" y="4392720"/>
            <a:ext cx="2699640" cy="165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Фридрих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Людвиг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Готлоб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Фреге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1848 —  1925</a:t>
            </a:r>
          </a:p>
        </p:txBody>
      </p:sp>
      <p:pic>
        <p:nvPicPr>
          <p:cNvPr id="109" name="Рисунок 108"/>
          <p:cNvPicPr/>
          <p:nvPr/>
        </p:nvPicPr>
        <p:blipFill>
          <a:blip r:embed="rId2"/>
          <a:stretch/>
        </p:blipFill>
        <p:spPr>
          <a:xfrm>
            <a:off x="540000" y="900000"/>
            <a:ext cx="2609280" cy="3523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0" name="Прямоугольник 109"/>
          <p:cNvSpPr/>
          <p:nvPr/>
        </p:nvSpPr>
        <p:spPr>
          <a:xfrm>
            <a:off x="3600180" y="4427640"/>
            <a:ext cx="3419640" cy="16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Чарльз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Сандерс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Пирс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1839 — 1914</a:t>
            </a:r>
          </a:p>
        </p:txBody>
      </p:sp>
      <p:pic>
        <p:nvPicPr>
          <p:cNvPr id="111" name="Рисунок 110"/>
          <p:cNvPicPr/>
          <p:nvPr/>
        </p:nvPicPr>
        <p:blipFill>
          <a:blip r:embed="rId3"/>
          <a:stretch/>
        </p:blipFill>
        <p:spPr>
          <a:xfrm>
            <a:off x="4050360" y="900000"/>
            <a:ext cx="2609280" cy="3494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2" name="Прямоугольник 111"/>
          <p:cNvSpPr/>
          <p:nvPr/>
        </p:nvSpPr>
        <p:spPr>
          <a:xfrm>
            <a:off x="1023036" y="5794275"/>
            <a:ext cx="5399640" cy="157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логику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введены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предметные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переменные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кванторы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Прямоугольник 112"/>
          <p:cNvSpPr/>
          <p:nvPr/>
        </p:nvSpPr>
        <p:spPr>
          <a:xfrm>
            <a:off x="8277876" y="4319640"/>
            <a:ext cx="2609280" cy="12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Джузеппе</a:t>
            </a: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Пеано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1858 — 1932</a:t>
            </a:r>
          </a:p>
        </p:txBody>
      </p:sp>
      <p:pic>
        <p:nvPicPr>
          <p:cNvPr id="114" name="Рисунок 113"/>
          <p:cNvPicPr/>
          <p:nvPr/>
        </p:nvPicPr>
        <p:blipFill>
          <a:blip r:embed="rId4"/>
          <a:stretch/>
        </p:blipFill>
        <p:spPr>
          <a:xfrm>
            <a:off x="8280000" y="1015200"/>
            <a:ext cx="2609280" cy="3304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5" name="Прямоугольник 114"/>
          <p:cNvSpPr/>
          <p:nvPr/>
        </p:nvSpPr>
        <p:spPr>
          <a:xfrm>
            <a:off x="7502496" y="5321196"/>
            <a:ext cx="4148964" cy="179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математику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сиволы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∈  , ⊂   , ⋃    , ∩  ;</a:t>
            </a: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систему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аксиом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арифметики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натуральных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чисел</a:t>
            </a:r>
            <a:r>
              <a:rPr lang="en-GB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740" y="-1827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Современно применение алгебры логики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7" name="Рисунок 116"/>
          <p:cNvPicPr/>
          <p:nvPr/>
        </p:nvPicPr>
        <p:blipFill>
          <a:blip r:embed="rId2"/>
          <a:stretch/>
        </p:blipFill>
        <p:spPr>
          <a:xfrm>
            <a:off x="6988320" y="1489104"/>
            <a:ext cx="4262760" cy="2519640"/>
          </a:xfrm>
          <a:prstGeom prst="rect">
            <a:avLst/>
          </a:prstGeom>
          <a:ln w="0">
            <a:noFill/>
          </a:ln>
        </p:spPr>
      </p:pic>
      <p:pic>
        <p:nvPicPr>
          <p:cNvPr id="118" name="Рисунок 117"/>
          <p:cNvPicPr/>
          <p:nvPr/>
        </p:nvPicPr>
        <p:blipFill>
          <a:blip r:embed="rId3"/>
          <a:stretch/>
        </p:blipFill>
        <p:spPr>
          <a:xfrm>
            <a:off x="1437120" y="1324440"/>
            <a:ext cx="2879640" cy="1827720"/>
          </a:xfrm>
          <a:prstGeom prst="rect">
            <a:avLst/>
          </a:prstGeom>
          <a:ln w="0">
            <a:noFill/>
          </a:ln>
        </p:spPr>
      </p:pic>
      <p:pic>
        <p:nvPicPr>
          <p:cNvPr id="119" name="Рисунок 118"/>
          <p:cNvPicPr/>
          <p:nvPr/>
        </p:nvPicPr>
        <p:blipFill>
          <a:blip r:embed="rId4"/>
          <a:stretch/>
        </p:blipFill>
        <p:spPr>
          <a:xfrm>
            <a:off x="972900" y="3429000"/>
            <a:ext cx="4679640" cy="3121200"/>
          </a:xfrm>
          <a:prstGeom prst="rect">
            <a:avLst/>
          </a:prstGeom>
          <a:ln w="0">
            <a:noFill/>
          </a:ln>
        </p:spPr>
      </p:pic>
      <p:pic>
        <p:nvPicPr>
          <p:cNvPr id="120" name="Рисунок 119"/>
          <p:cNvPicPr/>
          <p:nvPr/>
        </p:nvPicPr>
        <p:blipFill>
          <a:blip r:embed="rId5"/>
          <a:stretch/>
        </p:blipFill>
        <p:spPr>
          <a:xfrm>
            <a:off x="6687432" y="4352076"/>
            <a:ext cx="5085720" cy="203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25120" y="-36513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40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Кто</a:t>
            </a:r>
            <a:r>
              <a:rPr lang="en-GB" sz="4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я?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Рисунок 44"/>
          <p:cNvPicPr/>
          <p:nvPr/>
        </p:nvPicPr>
        <p:blipFill rotWithShape="1">
          <a:blip r:embed="rId2"/>
          <a:srcRect l="24877" t="3202" r="22038" b="8034"/>
          <a:stretch/>
        </p:blipFill>
        <p:spPr>
          <a:xfrm flipH="1">
            <a:off x="8684636" y="1390649"/>
            <a:ext cx="2101936" cy="3514725"/>
          </a:xfrm>
          <a:prstGeom prst="rect">
            <a:avLst/>
          </a:prstGeom>
          <a:ln w="0">
            <a:noFill/>
          </a:ln>
        </p:spPr>
      </p:pic>
      <p:sp>
        <p:nvSpPr>
          <p:cNvPr id="46" name="Прямоугольник 45"/>
          <p:cNvSpPr/>
          <p:nvPr/>
        </p:nvSpPr>
        <p:spPr>
          <a:xfrm>
            <a:off x="5855032" y="1796229"/>
            <a:ext cx="2879640" cy="224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Герман</a:t>
            </a: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Гера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Герыч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Стрелка: вправо 46"/>
          <p:cNvSpPr/>
          <p:nvPr/>
        </p:nvSpPr>
        <p:spPr>
          <a:xfrm rot="5400000">
            <a:off x="7115032" y="2315088"/>
            <a:ext cx="359640" cy="35964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" name="Стрелка: вправо 47"/>
          <p:cNvSpPr/>
          <p:nvPr/>
        </p:nvSpPr>
        <p:spPr>
          <a:xfrm rot="5400000">
            <a:off x="7115032" y="3215088"/>
            <a:ext cx="359640" cy="35964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1405428" y="2315088"/>
            <a:ext cx="4499640" cy="181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@Sarrz0</a:t>
            </a: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Id387037048</a:t>
            </a: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germanzlobin2@gmail.com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740" y="-323064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это</a:t>
            </a:r>
            <a:r>
              <a:rPr lang="en-US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Рисунок 50"/>
          <p:cNvPicPr/>
          <p:nvPr/>
        </p:nvPicPr>
        <p:blipFill rotWithShape="1">
          <a:blip r:embed="rId2"/>
          <a:srcRect b="5767"/>
          <a:stretch/>
        </p:blipFill>
        <p:spPr>
          <a:xfrm>
            <a:off x="2946180" y="1248264"/>
            <a:ext cx="6299640" cy="4640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-29682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познания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2253708" y="1588466"/>
            <a:ext cx="3974760" cy="4350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None/>
              <a:tabLst>
                <a:tab pos="0" algn="l"/>
              </a:tabLst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Чувственное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Ощущение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Восприятие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4"/>
          <p:cNvSpPr/>
          <p:nvPr/>
        </p:nvSpPr>
        <p:spPr>
          <a:xfrm>
            <a:off x="6846624" y="1561180"/>
            <a:ext cx="4627800" cy="20452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tabLst>
                <a:tab pos="0" algn="l"/>
              </a:tabLst>
            </a:pPr>
            <a:r>
              <a:rPr lang="ru-RU" sz="2800" b="1" strike="noStrike" spc="-1" dirty="0">
                <a:solidFill>
                  <a:srgbClr val="202122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Рациональное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Понятие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Суждение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defTabSz="9144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Умозаключение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Рисунок 54"/>
          <p:cNvPicPr/>
          <p:nvPr/>
        </p:nvPicPr>
        <p:blipFill>
          <a:blip r:embed="rId2"/>
          <a:srcRect l="18443" t="5640" r="18813" b="-1542"/>
          <a:stretch/>
        </p:blipFill>
        <p:spPr>
          <a:xfrm>
            <a:off x="4565700" y="4108500"/>
            <a:ext cx="3059280" cy="2600280"/>
          </a:xfrm>
          <a:prstGeom prst="rect">
            <a:avLst/>
          </a:prstGeom>
          <a:ln w="0">
            <a:noFill/>
          </a:ln>
        </p:spPr>
      </p:pic>
      <p:pic>
        <p:nvPicPr>
          <p:cNvPr id="56" name="Рисунок 55"/>
          <p:cNvPicPr/>
          <p:nvPr/>
        </p:nvPicPr>
        <p:blipFill>
          <a:blip r:embed="rId3"/>
          <a:stretch/>
        </p:blipFill>
        <p:spPr>
          <a:xfrm>
            <a:off x="8405136" y="4140000"/>
            <a:ext cx="2537280" cy="2537280"/>
          </a:xfrm>
          <a:prstGeom prst="rect">
            <a:avLst/>
          </a:prstGeom>
          <a:ln w="0">
            <a:noFill/>
          </a:ln>
        </p:spPr>
      </p:pic>
      <p:pic>
        <p:nvPicPr>
          <p:cNvPr id="57" name="Рисунок 56"/>
          <p:cNvPicPr/>
          <p:nvPr/>
        </p:nvPicPr>
        <p:blipFill>
          <a:blip r:embed="rId4"/>
          <a:stretch/>
        </p:blipFill>
        <p:spPr>
          <a:xfrm>
            <a:off x="894816" y="3975120"/>
            <a:ext cx="2699640" cy="269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Прямоугольник 57"/>
          <p:cNvSpPr/>
          <p:nvPr/>
        </p:nvSpPr>
        <p:spPr>
          <a:xfrm>
            <a:off x="4608684" y="4248360"/>
            <a:ext cx="3666636" cy="151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Платон</a:t>
            </a: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(428—347)  Сделал важный вклад в развитие философской логики 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8100600" y="4248360"/>
            <a:ext cx="4091400" cy="220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8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Аристотель </a:t>
            </a:r>
            <a:r>
              <a:rPr lang="ru-RU" sz="28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(384—322) Разработал теорию силлогизма, что дало начало формальной логики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Рисунок 59"/>
          <p:cNvPicPr/>
          <p:nvPr/>
        </p:nvPicPr>
        <p:blipFill>
          <a:blip r:embed="rId2"/>
          <a:stretch/>
        </p:blipFill>
        <p:spPr>
          <a:xfrm>
            <a:off x="5232024" y="235080"/>
            <a:ext cx="2532600" cy="3799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" name="Рисунок 60"/>
          <p:cNvPicPr/>
          <p:nvPr/>
        </p:nvPicPr>
        <p:blipFill>
          <a:blip r:embed="rId3"/>
          <a:stretch/>
        </p:blipFill>
        <p:spPr>
          <a:xfrm>
            <a:off x="8841240" y="235080"/>
            <a:ext cx="2608920" cy="3799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" name="Рисунок 61"/>
          <p:cNvPicPr/>
          <p:nvPr/>
        </p:nvPicPr>
        <p:blipFill>
          <a:blip r:embed="rId4"/>
          <a:stretch/>
        </p:blipFill>
        <p:spPr>
          <a:xfrm>
            <a:off x="448200" y="146340"/>
            <a:ext cx="4052160" cy="6565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62"/>
          <p:cNvSpPr/>
          <p:nvPr/>
        </p:nvSpPr>
        <p:spPr>
          <a:xfrm>
            <a:off x="3576180" y="-108000"/>
            <a:ext cx="5039640" cy="71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40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Законы логики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Рисунок 63"/>
          <p:cNvPicPr/>
          <p:nvPr/>
        </p:nvPicPr>
        <p:blipFill>
          <a:blip r:embed="rId2"/>
          <a:srcRect l="12495" r="16671"/>
          <a:stretch/>
        </p:blipFill>
        <p:spPr>
          <a:xfrm>
            <a:off x="4477350" y="1154664"/>
            <a:ext cx="2634480" cy="5583960"/>
          </a:xfrm>
          <a:prstGeom prst="rect">
            <a:avLst/>
          </a:prstGeom>
          <a:ln w="0">
            <a:noFill/>
          </a:ln>
        </p:spPr>
      </p:pic>
      <p:sp>
        <p:nvSpPr>
          <p:cNvPr id="65" name="Прямоугольник 64"/>
          <p:cNvSpPr/>
          <p:nvPr/>
        </p:nvSpPr>
        <p:spPr>
          <a:xfrm>
            <a:off x="0" y="1167840"/>
            <a:ext cx="4139640" cy="209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bg-BG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тождества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Понятия и суждения должны употребляться в одном значении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7642680" y="1163988"/>
            <a:ext cx="4319640" cy="228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непротиворечия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Два противоречащий суждения не могут быть одновременно истинными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7306620" y="3976740"/>
            <a:ext cx="4781748" cy="329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</a:t>
            </a:r>
            <a:r>
              <a:rPr lang="en-GB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достаточного</a:t>
            </a:r>
            <a:r>
              <a:rPr lang="en-GB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основания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каждое осмысленное (понятие, суждение) может считаться достоверным только в том случае, если оно было доказано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-142920" y="3819240"/>
            <a:ext cx="4425480" cy="209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6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исключающего третьего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6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Любое высказывание или истинно или ложно, третьего не дано</a:t>
            </a:r>
            <a:endParaRPr lang="en-GB" sz="26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832740" y="-142740"/>
            <a:ext cx="4574520" cy="7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Типы суждений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Прямоугольник 69"/>
          <p:cNvSpPr/>
          <p:nvPr/>
        </p:nvSpPr>
        <p:spPr>
          <a:xfrm>
            <a:off x="6480000" y="1080000"/>
            <a:ext cx="3419280" cy="431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504720" y="610560"/>
            <a:ext cx="4284360" cy="99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lang="ru-RU" sz="24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Общеутвердительное</a:t>
            </a: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(A)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 хомяки пушистые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127080" y="3623760"/>
            <a:ext cx="4785480" cy="90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lang="ru-RU" sz="24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Общеотрицательное</a:t>
            </a: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(E)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 один хомяк не умеет летать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5799600" y="3617604"/>
            <a:ext cx="5215320" cy="97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lang="ru-RU" sz="24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Частноутвердительные</a:t>
            </a: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(I)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хомяки большие 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5847840" y="667620"/>
            <a:ext cx="5759640" cy="12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lang="ru-RU" sz="24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Частноотрицательные</a:t>
            </a: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(O)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Aft>
                <a:spcPts val="567"/>
              </a:spcAft>
            </a:pPr>
            <a:r>
              <a:rPr lang="ru-RU" sz="24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хомяки не стали мемами</a:t>
            </a:r>
            <a:endParaRPr lang="en-GB" sz="24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Рисунок 74"/>
          <p:cNvPicPr/>
          <p:nvPr/>
        </p:nvPicPr>
        <p:blipFill>
          <a:blip r:embed="rId2"/>
          <a:stretch/>
        </p:blipFill>
        <p:spPr>
          <a:xfrm>
            <a:off x="1350360" y="1633500"/>
            <a:ext cx="2339640" cy="1963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6" name="Рисунок 75"/>
          <p:cNvPicPr/>
          <p:nvPr/>
        </p:nvPicPr>
        <p:blipFill>
          <a:blip r:embed="rId3"/>
          <a:stretch/>
        </p:blipFill>
        <p:spPr>
          <a:xfrm>
            <a:off x="1440000" y="4574880"/>
            <a:ext cx="2159640" cy="2159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7" name="Рисунок 76"/>
          <p:cNvPicPr/>
          <p:nvPr/>
        </p:nvPicPr>
        <p:blipFill>
          <a:blip r:embed="rId4"/>
          <a:stretch/>
        </p:blipFill>
        <p:spPr>
          <a:xfrm>
            <a:off x="6800040" y="1669230"/>
            <a:ext cx="3214440" cy="1799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8" name="Рисунок 77"/>
          <p:cNvPicPr/>
          <p:nvPr/>
        </p:nvPicPr>
        <p:blipFill>
          <a:blip r:embed="rId5"/>
          <a:stretch/>
        </p:blipFill>
        <p:spPr>
          <a:xfrm>
            <a:off x="6697440" y="4592484"/>
            <a:ext cx="3419640" cy="2149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00000" y="-2448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ru-RU" sz="4000" b="1" strike="noStrike" spc="-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Формула умозаключений</a:t>
            </a:r>
            <a:endParaRPr lang="en-GB" sz="4000" b="0" strike="noStrike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Рисунок 79"/>
          <p:cNvPicPr/>
          <p:nvPr/>
        </p:nvPicPr>
        <p:blipFill>
          <a:blip r:embed="rId2"/>
          <a:stretch/>
        </p:blipFill>
        <p:spPr>
          <a:xfrm>
            <a:off x="360000" y="1293120"/>
            <a:ext cx="6711480" cy="1586520"/>
          </a:xfrm>
          <a:prstGeom prst="rect">
            <a:avLst/>
          </a:prstGeom>
          <a:ln w="0">
            <a:noFill/>
          </a:ln>
        </p:spPr>
      </p:pic>
      <p:sp>
        <p:nvSpPr>
          <p:cNvPr id="81" name="Прямоугольник 80"/>
          <p:cNvSpPr/>
          <p:nvPr/>
        </p:nvSpPr>
        <p:spPr>
          <a:xfrm>
            <a:off x="1620360" y="2880000"/>
            <a:ext cx="4499280" cy="107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S, M, P – термины</a:t>
            </a:r>
            <a:endParaRPr lang="en-GB" sz="2000" b="0" strike="noStrike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ru-RU" sz="2000" b="0" strike="noStrike" spc="-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a, x, y, z – суждения</a:t>
            </a:r>
            <a:endParaRPr lang="en-GB" sz="2000" b="0" strike="noStrike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Прямоугольник 81"/>
          <p:cNvSpPr/>
          <p:nvPr/>
        </p:nvSpPr>
        <p:spPr>
          <a:xfrm>
            <a:off x="7200000" y="3960000"/>
            <a:ext cx="5759640" cy="232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Пример</a:t>
            </a:r>
            <a:endParaRPr lang="en-GB" sz="2800" b="0" strike="noStrike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800" b="0" strike="noStrike" spc="-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AAI третьей фигуры: </a:t>
            </a:r>
            <a:endParaRPr lang="en-GB" sz="2800" b="0" strike="noStrike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Все хомяки — </a:t>
            </a:r>
            <a:r>
              <a:rPr lang="en-GB" sz="2800" b="0" strike="noStrike" spc="-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пушистые. </a:t>
            </a:r>
            <a:endParaRPr lang="en-GB" sz="2800" b="0" strike="noStrike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Все хомяки —  </a:t>
            </a:r>
            <a:r>
              <a:rPr lang="en-GB" sz="2800" b="0" strike="noStrike" spc="-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животные</a:t>
            </a:r>
            <a:endParaRPr lang="en-GB" sz="2800" b="0" strike="noStrike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Следовательно, некоторые животные пушистые. </a:t>
            </a:r>
            <a:endParaRPr lang="en-GB" sz="2800" b="0" strike="noStrike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GB" sz="2800" b="0" strike="noStrike" spc="-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Прямоугольник 82"/>
          <p:cNvSpPr/>
          <p:nvPr/>
        </p:nvSpPr>
        <p:spPr>
          <a:xfrm>
            <a:off x="720000" y="3656520"/>
            <a:ext cx="4859640" cy="354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Всего существует 256 умозаключений, но только 19 из них верны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AAA, EAE, AII, EIO</a:t>
            </a: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EAE, AEE, EIO, AOO</a:t>
            </a: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AAI, IAI, AII, EAO, OAO, EIO</a:t>
            </a: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AAI, AEE, IAI, EAO, EIO</a:t>
            </a:r>
          </a:p>
        </p:txBody>
      </p:sp>
      <p:pic>
        <p:nvPicPr>
          <p:cNvPr id="84" name="Рисунок 83"/>
          <p:cNvPicPr/>
          <p:nvPr/>
        </p:nvPicPr>
        <p:blipFill>
          <a:blip r:embed="rId3"/>
          <a:stretch/>
        </p:blipFill>
        <p:spPr>
          <a:xfrm>
            <a:off x="7380000" y="1152000"/>
            <a:ext cx="4319640" cy="244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740" y="-32310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Булева алгебра</a:t>
            </a:r>
            <a:endParaRPr lang="en-GB" sz="4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Прямоугольник 85"/>
          <p:cNvSpPr/>
          <p:nvPr/>
        </p:nvSpPr>
        <p:spPr>
          <a:xfrm>
            <a:off x="540000" y="3600000"/>
            <a:ext cx="11879280" cy="94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87" name="Прямоугольник 86"/>
          <p:cNvSpPr/>
          <p:nvPr/>
        </p:nvSpPr>
        <p:spPr>
          <a:xfrm>
            <a:off x="4905720" y="1468620"/>
            <a:ext cx="7019640" cy="426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Буль изложил основы своей алгебры логики, где применил алгебраическую символику для записи логических операций и логических выводов</a:t>
            </a:r>
          </a:p>
          <a:p>
            <a:pPr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Плюсы:</a:t>
            </a: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Теперь есть специальные символы</a:t>
            </a: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умозаключения сводится к решению логических равенств </a:t>
            </a:r>
          </a:p>
        </p:txBody>
      </p:sp>
      <p:pic>
        <p:nvPicPr>
          <p:cNvPr id="88" name="Рисунок 87"/>
          <p:cNvPicPr/>
          <p:nvPr/>
        </p:nvPicPr>
        <p:blipFill>
          <a:blip r:embed="rId2"/>
          <a:stretch/>
        </p:blipFill>
        <p:spPr>
          <a:xfrm>
            <a:off x="1321560" y="1276815"/>
            <a:ext cx="2802600" cy="3737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9" name="Прямоугольник 88"/>
          <p:cNvSpPr/>
          <p:nvPr/>
        </p:nvSpPr>
        <p:spPr>
          <a:xfrm>
            <a:off x="1283040" y="5254740"/>
            <a:ext cx="2879640" cy="95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Джордж</a:t>
            </a: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 Буль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1815—1864</a:t>
            </a:r>
            <a:endParaRPr lang="en-GB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</TotalTime>
  <Words>445</Words>
  <Application>Microsoft Office PowerPoint</Application>
  <PresentationFormat>Широкоэкранный</PresentationFormat>
  <Paragraphs>98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13</vt:i4>
      </vt:variant>
    </vt:vector>
  </HeadingPairs>
  <TitlesOfParts>
    <vt:vector size="25" baseType="lpstr">
      <vt:lpstr>Arial</vt:lpstr>
      <vt:lpstr>Calibri</vt:lpstr>
      <vt:lpstr>Cambria Math</vt:lpstr>
      <vt:lpstr>Symbol</vt:lpstr>
      <vt:lpstr>Times New Roman</vt:lpstr>
      <vt:lpstr>Wingdings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Алгебра логики</vt:lpstr>
      <vt:lpstr>Кто я?</vt:lpstr>
      <vt:lpstr>Что это?</vt:lpstr>
      <vt:lpstr>Виды познания</vt:lpstr>
      <vt:lpstr>Презентация PowerPoint</vt:lpstr>
      <vt:lpstr>Презентация PowerPoint</vt:lpstr>
      <vt:lpstr>Типы суждений</vt:lpstr>
      <vt:lpstr>Формула умозаключений</vt:lpstr>
      <vt:lpstr>Булева алгебра</vt:lpstr>
      <vt:lpstr>Основные понятия алгебры логики</vt:lpstr>
      <vt:lpstr>Примеры</vt:lpstr>
      <vt:lpstr>Математическая логика</vt:lpstr>
      <vt:lpstr>Современно применение алгебры логики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Алгебра логики</dc:title>
  <dc:subject/>
  <dc:creator>герман злобин</dc:creator>
  <dc:description/>
  <cp:lastModifiedBy>герман злобин</cp:lastModifiedBy>
  <cp:revision>18</cp:revision>
  <dcterms:created xsi:type="dcterms:W3CDTF">2024-07-26T08:52:35Z</dcterms:created>
  <dcterms:modified xsi:type="dcterms:W3CDTF">2024-07-29T16:47:41Z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r8>8</vt:r8>
  </property>
</Properties>
</file>